
<file path=[Content_Types].xml><?xml version="1.0" encoding="utf-8"?>
<Types xmlns="http://schemas.openxmlformats.org/package/2006/content-types">
  <Default Extension="jfif" ContentType="image/jpeg"/>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9"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5" d="100"/>
          <a:sy n="85" d="100"/>
        </p:scale>
        <p:origin x="54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fif>
</file>

<file path=ppt/media/image2.png>
</file>

<file path=ppt/media/image3.png>
</file>

<file path=ppt/media/image4.png>
</file>

<file path=ppt/media/media2.m4a>
</file>

<file path=ppt/media/media3.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12/18/2022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92724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12/18/2022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14303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12/18/2022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72346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12/18/2022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67619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12/18/2022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11745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12/18/2022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8248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12/18/2022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27198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12/18/2022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036259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12/18/2022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850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12/18/2022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4763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12/18/2022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11179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12/18/2022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6796920"/>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2" r:id="rId6"/>
    <p:sldLayoutId id="2147483698" r:id="rId7"/>
    <p:sldLayoutId id="2147483699" r:id="rId8"/>
    <p:sldLayoutId id="2147483700" r:id="rId9"/>
    <p:sldLayoutId id="2147483701" r:id="rId10"/>
    <p:sldLayoutId id="2147483703" r:id="rId11"/>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fi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2EDDD1-DBC7-4198-BE05-1F6507903EAA}"/>
              </a:ext>
            </a:extLst>
          </p:cNvPr>
          <p:cNvPicPr>
            <a:picLocks noChangeAspect="1"/>
          </p:cNvPicPr>
          <p:nvPr/>
        </p:nvPicPr>
        <p:blipFill>
          <a:blip r:embed="rId4">
            <a:extLst>
              <a:ext uri="{28A0092B-C50C-407E-A947-70E740481C1C}">
                <a14:useLocalDpi xmlns:a14="http://schemas.microsoft.com/office/drawing/2010/main" val="0"/>
              </a:ext>
            </a:extLst>
          </a:blip>
          <a:srcRect t="12500" b="12500"/>
          <a:stretch/>
        </p:blipFill>
        <p:spPr>
          <a:xfrm>
            <a:off x="20" y="0"/>
            <a:ext cx="12191980" cy="6858000"/>
          </a:xfrm>
          <a:prstGeom prst="rect">
            <a:avLst/>
          </a:prstGeom>
        </p:spPr>
        <p:style>
          <a:lnRef idx="1">
            <a:schemeClr val="accent2"/>
          </a:lnRef>
          <a:fillRef idx="2">
            <a:schemeClr val="accent2"/>
          </a:fillRef>
          <a:effectRef idx="1">
            <a:schemeClr val="accent2"/>
          </a:effectRef>
          <a:fontRef idx="minor">
            <a:schemeClr val="dk1"/>
          </a:fontRef>
        </p:style>
      </p:pic>
      <p:sp>
        <p:nvSpPr>
          <p:cNvPr id="20" name="Rectangle 19">
            <a:extLst>
              <a:ext uri="{FF2B5EF4-FFF2-40B4-BE49-F238E27FC236}">
                <a16:creationId xmlns:a16="http://schemas.microsoft.com/office/drawing/2014/main" id="{7319A1DD-F557-4EC6-8A8C-F7617B4CD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18982"/>
            <a:ext cx="7537704" cy="2462668"/>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FF9771-EF17-437D-A0BF-74C760C5C8FA}"/>
              </a:ext>
            </a:extLst>
          </p:cNvPr>
          <p:cNvSpPr>
            <a:spLocks noGrp="1"/>
          </p:cNvSpPr>
          <p:nvPr>
            <p:ph type="ctrTitle"/>
          </p:nvPr>
        </p:nvSpPr>
        <p:spPr>
          <a:xfrm>
            <a:off x="735791" y="3331444"/>
            <a:ext cx="6470692" cy="1229306"/>
          </a:xfrm>
        </p:spPr>
        <p:txBody>
          <a:bodyPr>
            <a:normAutofit/>
          </a:bodyPr>
          <a:lstStyle/>
          <a:p>
            <a:br>
              <a:rPr lang="en-US" sz="3800" dirty="0">
                <a:solidFill>
                  <a:schemeClr val="tx1"/>
                </a:solidFill>
              </a:rPr>
            </a:br>
            <a:r>
              <a:rPr lang="en-US" sz="3800" dirty="0">
                <a:solidFill>
                  <a:schemeClr val="tx1"/>
                </a:solidFill>
                <a:latin typeface="Elephant" panose="02020904090505020303" pitchFamily="18" charset="0"/>
              </a:rPr>
              <a:t>Penguins in Antarctica</a:t>
            </a:r>
          </a:p>
        </p:txBody>
      </p:sp>
      <p:sp>
        <p:nvSpPr>
          <p:cNvPr id="3" name="Subtitle 2">
            <a:extLst>
              <a:ext uri="{FF2B5EF4-FFF2-40B4-BE49-F238E27FC236}">
                <a16:creationId xmlns:a16="http://schemas.microsoft.com/office/drawing/2014/main" id="{0306FCEE-7250-48DA-9E29-8EBE44B45309}"/>
              </a:ext>
            </a:extLst>
          </p:cNvPr>
          <p:cNvSpPr>
            <a:spLocks noGrp="1"/>
          </p:cNvSpPr>
          <p:nvPr>
            <p:ph type="subTitle" idx="1"/>
          </p:nvPr>
        </p:nvSpPr>
        <p:spPr>
          <a:xfrm>
            <a:off x="735791" y="4735799"/>
            <a:ext cx="6470693" cy="605256"/>
          </a:xfrm>
        </p:spPr>
        <p:txBody>
          <a:bodyPr>
            <a:normAutofit/>
          </a:bodyPr>
          <a:lstStyle/>
          <a:p>
            <a:r>
              <a:rPr lang="en-US" dirty="0">
                <a:latin typeface="Bahnschrift SemiBold" panose="020B0502040204020203" pitchFamily="34" charset="0"/>
              </a:rPr>
              <a:t>Shashidhar Reddy – Final Project</a:t>
            </a:r>
          </a:p>
        </p:txBody>
      </p:sp>
      <p:cxnSp>
        <p:nvCxnSpPr>
          <p:cNvPr id="22" name="!!Straight Connector">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C390A367-0330-4E03-9D5F-40308A7975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a:hlinkClick r:id="" action="ppaction://media"/>
            <a:extLst>
              <a:ext uri="{FF2B5EF4-FFF2-40B4-BE49-F238E27FC236}">
                <a16:creationId xmlns:a16="http://schemas.microsoft.com/office/drawing/2014/main" id="{2426480C-6406-783A-C919-A181B67AC5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04637" y="6370637"/>
            <a:ext cx="487363" cy="487363"/>
          </a:xfrm>
          <a:prstGeom prst="rect">
            <a:avLst/>
          </a:prstGeom>
        </p:spPr>
      </p:pic>
    </p:spTree>
    <p:extLst>
      <p:ext uri="{BB962C8B-B14F-4D97-AF65-F5344CB8AC3E}">
        <p14:creationId xmlns:p14="http://schemas.microsoft.com/office/powerpoint/2010/main" val="3148132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2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35155-8FAE-4876-9996-AF5E3F71E2E0}"/>
              </a:ext>
            </a:extLst>
          </p:cNvPr>
          <p:cNvSpPr>
            <a:spLocks noGrp="1"/>
          </p:cNvSpPr>
          <p:nvPr>
            <p:ph type="title"/>
          </p:nvPr>
        </p:nvSpPr>
        <p:spPr/>
        <p:txBody>
          <a:bodyPr/>
          <a:lstStyle/>
          <a:p>
            <a:r>
              <a:rPr lang="en-US" dirty="0">
                <a:latin typeface="Bernard MT Condensed" panose="02050806060905020404" pitchFamily="18" charset="0"/>
              </a:rPr>
              <a:t>Problem</a:t>
            </a:r>
          </a:p>
        </p:txBody>
      </p:sp>
      <p:sp>
        <p:nvSpPr>
          <p:cNvPr id="3" name="Content Placeholder 2">
            <a:extLst>
              <a:ext uri="{FF2B5EF4-FFF2-40B4-BE49-F238E27FC236}">
                <a16:creationId xmlns:a16="http://schemas.microsoft.com/office/drawing/2014/main" id="{801DAB2D-A4D8-435B-A707-9741A92F3894}"/>
              </a:ext>
            </a:extLst>
          </p:cNvPr>
          <p:cNvSpPr>
            <a:spLocks noGrp="1"/>
          </p:cNvSpPr>
          <p:nvPr>
            <p:ph idx="1"/>
          </p:nvPr>
        </p:nvSpPr>
        <p:spPr/>
        <p:txBody>
          <a:bodyPr/>
          <a:lstStyle/>
          <a:p>
            <a:pPr>
              <a:buFont typeface="Wingdings" panose="05000000000000000000" pitchFamily="2" charset="2"/>
              <a:buChar char="§"/>
            </a:pPr>
            <a:r>
              <a:rPr lang="en-US" dirty="0"/>
              <a:t> </a:t>
            </a:r>
            <a:r>
              <a:rPr lang="en-US" sz="2400" dirty="0">
                <a:latin typeface="Bookman Old Style" panose="02050604050505020204" pitchFamily="18" charset="0"/>
              </a:rPr>
              <a:t>When data on penguins in Antarctica is acquired each year, it is difficult to glean conclusions from the raw data and compare statistics across time.</a:t>
            </a:r>
            <a:endParaRPr lang="en-US" sz="2400" dirty="0">
              <a:effectLst/>
              <a:latin typeface="Bookman Old Style" panose="02050604050505020204" pitchFamily="18" charset="0"/>
              <a:ea typeface="Calibri" panose="020F0502020204030204" pitchFamily="34" charset="0"/>
            </a:endParaRPr>
          </a:p>
          <a:p>
            <a:pPr>
              <a:buFont typeface="Wingdings" panose="05000000000000000000" pitchFamily="2" charset="2"/>
              <a:buChar char="§"/>
            </a:pPr>
            <a:r>
              <a:rPr lang="en-US" sz="1800" dirty="0"/>
              <a:t> </a:t>
            </a:r>
            <a:r>
              <a:rPr lang="en-US" sz="2400" dirty="0">
                <a:latin typeface="Bookman Old Style" panose="02050604050505020204" pitchFamily="18" charset="0"/>
              </a:rPr>
              <a:t>Our objective is to make it easier to detect clusters and features of these penguins from data, so that insights may be gained more effectively when we sample these penguins in the future.</a:t>
            </a:r>
          </a:p>
        </p:txBody>
      </p:sp>
      <p:pic>
        <p:nvPicPr>
          <p:cNvPr id="4" name="Recorded Sound">
            <a:hlinkClick r:id="" action="ppaction://media"/>
            <a:extLst>
              <a:ext uri="{FF2B5EF4-FFF2-40B4-BE49-F238E27FC236}">
                <a16:creationId xmlns:a16="http://schemas.microsoft.com/office/drawing/2014/main" id="{A6F37580-9230-0066-DBA4-8B47AD166E8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04637" y="6370637"/>
            <a:ext cx="487363" cy="487363"/>
          </a:xfrm>
          <a:prstGeom prst="rect">
            <a:avLst/>
          </a:prstGeom>
        </p:spPr>
      </p:pic>
    </p:spTree>
    <p:extLst>
      <p:ext uri="{BB962C8B-B14F-4D97-AF65-F5344CB8AC3E}">
        <p14:creationId xmlns:p14="http://schemas.microsoft.com/office/powerpoint/2010/main" val="1755252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B3B2E-1B70-4991-864B-AABC7F372F82}"/>
              </a:ext>
            </a:extLst>
          </p:cNvPr>
          <p:cNvSpPr>
            <a:spLocks noGrp="1"/>
          </p:cNvSpPr>
          <p:nvPr>
            <p:ph type="title"/>
          </p:nvPr>
        </p:nvSpPr>
        <p:spPr/>
        <p:txBody>
          <a:bodyPr/>
          <a:lstStyle/>
          <a:p>
            <a:r>
              <a:rPr lang="en-US" dirty="0"/>
              <a:t>The approach</a:t>
            </a:r>
          </a:p>
        </p:txBody>
      </p:sp>
      <p:sp>
        <p:nvSpPr>
          <p:cNvPr id="3" name="Content Placeholder 2">
            <a:extLst>
              <a:ext uri="{FF2B5EF4-FFF2-40B4-BE49-F238E27FC236}">
                <a16:creationId xmlns:a16="http://schemas.microsoft.com/office/drawing/2014/main" id="{9401DC55-3F76-4E83-B2D4-C84C3CD5F4C8}"/>
              </a:ext>
            </a:extLst>
          </p:cNvPr>
          <p:cNvSpPr>
            <a:spLocks noGrp="1"/>
          </p:cNvSpPr>
          <p:nvPr>
            <p:ph idx="1"/>
          </p:nvPr>
        </p:nvSpPr>
        <p:spPr/>
        <p:txBody>
          <a:bodyPr/>
          <a:lstStyle/>
          <a:p>
            <a:pPr>
              <a:buFont typeface="Wingdings" panose="05000000000000000000" pitchFamily="2" charset="2"/>
              <a:buChar char="§"/>
            </a:pPr>
            <a:r>
              <a:rPr lang="en-US" dirty="0">
                <a:latin typeface="Bookman Old Style" panose="02050604050505020204" pitchFamily="18" charset="0"/>
              </a:rPr>
              <a:t>Our solution to this challenge is to develop a clustering method that will aid in data organization and visualization of penguin groupings and features.</a:t>
            </a:r>
          </a:p>
          <a:p>
            <a:pPr>
              <a:buFont typeface="Wingdings" panose="05000000000000000000" pitchFamily="2" charset="2"/>
              <a:buChar char="§"/>
            </a:pPr>
            <a:r>
              <a:rPr lang="en-US" dirty="0">
                <a:latin typeface="Bookman Old Style" panose="02050604050505020204" pitchFamily="18" charset="0"/>
              </a:rPr>
              <a:t>To do this we use:</a:t>
            </a:r>
          </a:p>
          <a:p>
            <a:pPr lvl="1">
              <a:buFont typeface="Wingdings" panose="05000000000000000000" pitchFamily="2" charset="2"/>
              <a:buChar char="§"/>
            </a:pPr>
            <a:r>
              <a:rPr lang="en-US" dirty="0">
                <a:latin typeface="Bookman Old Style" panose="02050604050505020204" pitchFamily="18" charset="0"/>
              </a:rPr>
              <a:t> K-means clustering to organize and illustrate the clusters.</a:t>
            </a:r>
          </a:p>
          <a:p>
            <a:pPr lvl="1">
              <a:buFont typeface="Wingdings" panose="05000000000000000000" pitchFamily="2" charset="2"/>
              <a:buChar char="§"/>
            </a:pPr>
            <a:r>
              <a:rPr lang="en-US" dirty="0">
                <a:latin typeface="Bookman Old Style" panose="02050604050505020204" pitchFamily="18" charset="0"/>
              </a:rPr>
              <a:t>Hierarchical clustering to visualize the characteristics of the penguins in these clusters.</a:t>
            </a:r>
          </a:p>
          <a:p>
            <a:pPr>
              <a:buFont typeface="Wingdings" panose="05000000000000000000" pitchFamily="2" charset="2"/>
              <a:buChar char="§"/>
            </a:pPr>
            <a:r>
              <a:rPr lang="en-US" dirty="0">
                <a:latin typeface="Bookman Old Style" panose="02050604050505020204" pitchFamily="18" charset="0"/>
              </a:rPr>
              <a:t>This method will make comparing traits and clusters over time simpler..</a:t>
            </a:r>
          </a:p>
        </p:txBody>
      </p:sp>
      <p:pic>
        <p:nvPicPr>
          <p:cNvPr id="4" name="Recorded Sound">
            <a:hlinkClick r:id="" action="ppaction://media"/>
            <a:extLst>
              <a:ext uri="{FF2B5EF4-FFF2-40B4-BE49-F238E27FC236}">
                <a16:creationId xmlns:a16="http://schemas.microsoft.com/office/drawing/2014/main" id="{D5FBDB9C-8C1F-EFEB-2DEA-AF21586862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4796" y="6370637"/>
            <a:ext cx="487363" cy="487363"/>
          </a:xfrm>
          <a:prstGeom prst="rect">
            <a:avLst/>
          </a:prstGeom>
        </p:spPr>
      </p:pic>
    </p:spTree>
    <p:extLst>
      <p:ext uri="{BB962C8B-B14F-4D97-AF65-F5344CB8AC3E}">
        <p14:creationId xmlns:p14="http://schemas.microsoft.com/office/powerpoint/2010/main" val="2408123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8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B921B-E523-4F3D-AC65-7F361A4FE3BA}"/>
              </a:ext>
            </a:extLst>
          </p:cNvPr>
          <p:cNvSpPr>
            <a:spLocks noGrp="1"/>
          </p:cNvSpPr>
          <p:nvPr>
            <p:ph type="title"/>
          </p:nvPr>
        </p:nvSpPr>
        <p:spPr/>
        <p:txBody>
          <a:bodyPr/>
          <a:lstStyle/>
          <a:p>
            <a:r>
              <a:rPr lang="en-US" dirty="0"/>
              <a:t>The Results</a:t>
            </a:r>
          </a:p>
        </p:txBody>
      </p:sp>
      <p:sp>
        <p:nvSpPr>
          <p:cNvPr id="3" name="Content Placeholder 2">
            <a:extLst>
              <a:ext uri="{FF2B5EF4-FFF2-40B4-BE49-F238E27FC236}">
                <a16:creationId xmlns:a16="http://schemas.microsoft.com/office/drawing/2014/main" id="{F6A17042-5AF4-4132-83FE-C7D89E26BA90}"/>
              </a:ext>
            </a:extLst>
          </p:cNvPr>
          <p:cNvSpPr>
            <a:spLocks noGrp="1"/>
          </p:cNvSpPr>
          <p:nvPr>
            <p:ph idx="1"/>
          </p:nvPr>
        </p:nvSpPr>
        <p:spPr>
          <a:xfrm>
            <a:off x="1097280" y="2108201"/>
            <a:ext cx="8884660" cy="3760891"/>
          </a:xfrm>
        </p:spPr>
        <p:txBody>
          <a:bodyPr/>
          <a:lstStyle/>
          <a:p>
            <a:pPr>
              <a:buFont typeface="Wingdings" panose="05000000000000000000" pitchFamily="2" charset="2"/>
              <a:buChar char="§"/>
            </a:pPr>
            <a:r>
              <a:rPr lang="en-US" dirty="0">
                <a:latin typeface="Bookman Old Style" panose="02050604050505020204" pitchFamily="18" charset="0"/>
              </a:rPr>
              <a:t>The algorithm generates two main graphs that are easy to comprehend and can be used to compare results over time. </a:t>
            </a:r>
          </a:p>
        </p:txBody>
      </p:sp>
      <p:pic>
        <p:nvPicPr>
          <p:cNvPr id="5" name="Picture 4">
            <a:extLst>
              <a:ext uri="{FF2B5EF4-FFF2-40B4-BE49-F238E27FC236}">
                <a16:creationId xmlns:a16="http://schemas.microsoft.com/office/drawing/2014/main" id="{87FDC819-1260-4917-AA25-D06FECF4F908}"/>
              </a:ext>
            </a:extLst>
          </p:cNvPr>
          <p:cNvPicPr>
            <a:picLocks noChangeAspect="1"/>
          </p:cNvPicPr>
          <p:nvPr/>
        </p:nvPicPr>
        <p:blipFill>
          <a:blip r:embed="rId4"/>
          <a:stretch>
            <a:fillRect/>
          </a:stretch>
        </p:blipFill>
        <p:spPr>
          <a:xfrm>
            <a:off x="6599750" y="3120538"/>
            <a:ext cx="5241970" cy="3247578"/>
          </a:xfrm>
          <a:prstGeom prst="rect">
            <a:avLst/>
          </a:prstGeom>
          <a:ln>
            <a:solidFill>
              <a:schemeClr val="tx1"/>
            </a:solidFill>
          </a:ln>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1600A06A-9319-40CD-83DC-316AFFAE3874}"/>
              </a:ext>
            </a:extLst>
          </p:cNvPr>
          <p:cNvPicPr>
            <a:picLocks noChangeAspect="1"/>
          </p:cNvPicPr>
          <p:nvPr/>
        </p:nvPicPr>
        <p:blipFill>
          <a:blip r:embed="rId5"/>
          <a:stretch>
            <a:fillRect/>
          </a:stretch>
        </p:blipFill>
        <p:spPr>
          <a:xfrm>
            <a:off x="689170" y="3120537"/>
            <a:ext cx="5285715" cy="3247579"/>
          </a:xfrm>
          <a:prstGeom prst="rect">
            <a:avLst/>
          </a:prstGeom>
          <a:ln>
            <a:solidFill>
              <a:schemeClr val="tx1"/>
            </a:solidFill>
          </a:ln>
          <a:effectLst>
            <a:outerShdw blurRad="50800" dist="38100" dir="2700000" algn="tl" rotWithShape="0">
              <a:prstClr val="black">
                <a:alpha val="40000"/>
              </a:prstClr>
            </a:outerShdw>
            <a:softEdge rad="0"/>
          </a:effectLst>
        </p:spPr>
      </p:pic>
      <p:pic>
        <p:nvPicPr>
          <p:cNvPr id="4" name="Recorded Sound">
            <a:hlinkClick r:id="" action="ppaction://media"/>
            <a:extLst>
              <a:ext uri="{FF2B5EF4-FFF2-40B4-BE49-F238E27FC236}">
                <a16:creationId xmlns:a16="http://schemas.microsoft.com/office/drawing/2014/main" id="{E398B697-8F08-26A4-C086-ECD0961227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98038" y="6375119"/>
            <a:ext cx="487363" cy="487363"/>
          </a:xfrm>
          <a:prstGeom prst="rect">
            <a:avLst/>
          </a:prstGeom>
        </p:spPr>
      </p:pic>
    </p:spTree>
    <p:extLst>
      <p:ext uri="{BB962C8B-B14F-4D97-AF65-F5344CB8AC3E}">
        <p14:creationId xmlns:p14="http://schemas.microsoft.com/office/powerpoint/2010/main" val="342143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7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RetrospectVTI">
  <a:themeElements>
    <a:clrScheme name="AnalogousFromDarkSeedLeftStep">
      <a:dk1>
        <a:srgbClr val="000000"/>
      </a:dk1>
      <a:lt1>
        <a:srgbClr val="FFFFFF"/>
      </a:lt1>
      <a:dk2>
        <a:srgbClr val="1B282F"/>
      </a:dk2>
      <a:lt2>
        <a:srgbClr val="F1F3F0"/>
      </a:lt2>
      <a:accent1>
        <a:srgbClr val="944DC3"/>
      </a:accent1>
      <a:accent2>
        <a:srgbClr val="5742B4"/>
      </a:accent2>
      <a:accent3>
        <a:srgbClr val="4D68C3"/>
      </a:accent3>
      <a:accent4>
        <a:srgbClr val="3B87B1"/>
      </a:accent4>
      <a:accent5>
        <a:srgbClr val="4BBEB7"/>
      </a:accent5>
      <a:accent6>
        <a:srgbClr val="3BB179"/>
      </a:accent6>
      <a:hlink>
        <a:srgbClr val="3698A4"/>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76</TotalTime>
  <Words>165</Words>
  <Application>Microsoft Office PowerPoint</Application>
  <PresentationFormat>Widescreen</PresentationFormat>
  <Paragraphs>13</Paragraphs>
  <Slides>4</Slides>
  <Notes>0</Notes>
  <HiddenSlides>0</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vt:i4>
      </vt:variant>
    </vt:vector>
  </HeadingPairs>
  <TitlesOfParts>
    <vt:vector size="13" baseType="lpstr">
      <vt:lpstr>Bahnschrift SemiBold</vt:lpstr>
      <vt:lpstr>Bernard MT Condensed</vt:lpstr>
      <vt:lpstr>Bookman Old Style</vt:lpstr>
      <vt:lpstr>Calibri</vt:lpstr>
      <vt:lpstr>Elephant</vt:lpstr>
      <vt:lpstr>Georgia Pro Cond Light</vt:lpstr>
      <vt:lpstr>Speak Pro</vt:lpstr>
      <vt:lpstr>Wingdings</vt:lpstr>
      <vt:lpstr>RetrospectVTI</vt:lpstr>
      <vt:lpstr> Penguins in Antarctica</vt:lpstr>
      <vt:lpstr>Problem</vt:lpstr>
      <vt:lpstr>The approach</vt:lpstr>
      <vt:lpstr>The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Penguins in Antarctica</dc:title>
  <dc:creator>Spake, Ryan</dc:creator>
  <cp:lastModifiedBy>shashicric683@outlook.com</cp:lastModifiedBy>
  <cp:revision>5</cp:revision>
  <dcterms:created xsi:type="dcterms:W3CDTF">2021-12-13T00:57:41Z</dcterms:created>
  <dcterms:modified xsi:type="dcterms:W3CDTF">2022-12-19T03:19:11Z</dcterms:modified>
</cp:coreProperties>
</file>

<file path=docProps/thumbnail.jpeg>
</file>